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88" r:id="rId8"/>
    <p:sldId id="266" r:id="rId9"/>
    <p:sldId id="265" r:id="rId10"/>
    <p:sldId id="267" r:id="rId11"/>
    <p:sldId id="284" r:id="rId12"/>
    <p:sldId id="294" r:id="rId13"/>
    <p:sldId id="268" r:id="rId14"/>
    <p:sldId id="285" r:id="rId15"/>
    <p:sldId id="264" r:id="rId16"/>
    <p:sldId id="289" r:id="rId17"/>
    <p:sldId id="296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296" y="6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9" d="100"/>
        <a:sy n="159" d="100"/>
      </p:scale>
      <p:origin x="0" y="46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3505200"/>
            <a:ext cx="7772400" cy="1470025"/>
          </a:xfrm>
        </p:spPr>
        <p:txBody>
          <a:bodyPr>
            <a:normAutofit fontScale="90000"/>
          </a:bodyPr>
          <a:lstStyle/>
          <a:p>
            <a:pPr marL="342900" indent="-342900"/>
            <a:r>
              <a:rPr lang="en-IN" dirty="0"/>
              <a:t>Microprocessor Control Logic </a:t>
            </a:r>
            <a:r>
              <a:rPr lang="en-IN" dirty="0" smtClean="0"/>
              <a:t>– 1</a:t>
            </a:r>
            <a:br>
              <a:rPr lang="en-IN" dirty="0" smtClean="0"/>
            </a:br>
            <a:r>
              <a:rPr lang="en-IN" b="1" dirty="0"/>
              <a:t>ALU </a:t>
            </a:r>
            <a:r>
              <a:rPr lang="en-IN" b="1" dirty="0" smtClean="0"/>
              <a:t>Instructions</a:t>
            </a:r>
            <a:br>
              <a:rPr lang="en-IN" b="1" dirty="0" smtClean="0"/>
            </a:br>
            <a:r>
              <a:rPr lang="en-US" sz="2700" dirty="0"/>
              <a:t>A microprocessor’s control logic can be thought of as the control </a:t>
            </a:r>
            <a:r>
              <a:rPr lang="en-US" sz="2700" dirty="0" smtClean="0"/>
              <a:t>centre </a:t>
            </a:r>
            <a:r>
              <a:rPr lang="en-US" sz="2700" dirty="0"/>
              <a:t>of the microprocessor. </a:t>
            </a:r>
            <a:br>
              <a:rPr lang="en-US" sz="2700" dirty="0"/>
            </a:br>
            <a:r>
              <a:rPr lang="en-US" sz="2700" dirty="0"/>
              <a:t>The task in this assignment is to design the control logic, which is essentially a finite state machine</a:t>
            </a:r>
            <a:br>
              <a:rPr lang="en-US" sz="2700" dirty="0"/>
            </a:br>
            <a:r>
              <a:rPr lang="en-IN" sz="2700" b="1" dirty="0"/>
              <a:t/>
            </a:r>
            <a:br>
              <a:rPr lang="en-IN" sz="2700" b="1" dirty="0"/>
            </a:b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40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7091" y="4365010"/>
            <a:ext cx="84582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1200" dirty="0"/>
              <a:t>module control_logic (input wire clk, reset, input wire [15:0] cur_ins, output wire [2:0] rd_addr_a, rd_addr_b, wr_addr, output wire [1:0] op, output wire pc_inc, load_ir, wr_reg);  </a:t>
            </a:r>
            <a:endParaRPr lang="en-IN" sz="1200" dirty="0" smtClean="0"/>
          </a:p>
          <a:p>
            <a:pPr algn="just"/>
            <a:r>
              <a:rPr lang="en-IN" sz="1200" dirty="0" smtClean="0"/>
              <a:t>wire </a:t>
            </a:r>
            <a:r>
              <a:rPr lang="en-IN" sz="1200" dirty="0"/>
              <a:t>t, alu_ins; </a:t>
            </a:r>
            <a:endParaRPr lang="en-IN" sz="1200" dirty="0" smtClean="0"/>
          </a:p>
          <a:p>
            <a:pPr algn="just"/>
            <a:r>
              <a:rPr lang="en-IN" sz="1200" dirty="0" smtClean="0"/>
              <a:t> </a:t>
            </a:r>
            <a:r>
              <a:rPr lang="en-IN" sz="1200" dirty="0"/>
              <a:t>dfsl fetch </a:t>
            </a:r>
            <a:r>
              <a:rPr lang="en-IN" sz="1200" dirty="0" smtClean="0"/>
              <a:t>(-----------------------------------);  </a:t>
            </a:r>
          </a:p>
          <a:p>
            <a:pPr algn="just"/>
            <a:r>
              <a:rPr lang="en-IN" sz="1200" dirty="0" smtClean="0"/>
              <a:t>assign </a:t>
            </a:r>
            <a:r>
              <a:rPr lang="en-IN" sz="1200" dirty="0"/>
              <a:t>load_ir=pc_inc;  </a:t>
            </a:r>
            <a:endParaRPr lang="en-IN" sz="1200" dirty="0" smtClean="0"/>
          </a:p>
          <a:p>
            <a:pPr algn="just"/>
            <a:r>
              <a:rPr lang="en-IN" sz="1200" dirty="0" smtClean="0"/>
              <a:t>dfrl </a:t>
            </a:r>
            <a:r>
              <a:rPr lang="en-IN" sz="1200" dirty="0"/>
              <a:t>dec_exec </a:t>
            </a:r>
            <a:r>
              <a:rPr lang="en-IN" sz="1200" dirty="0" smtClean="0"/>
              <a:t>(---------------------------------); </a:t>
            </a:r>
          </a:p>
          <a:p>
            <a:pPr algn="just"/>
            <a:r>
              <a:rPr lang="en-IN" sz="1200" dirty="0" smtClean="0"/>
              <a:t> </a:t>
            </a:r>
            <a:r>
              <a:rPr lang="en-IN" sz="1200" dirty="0"/>
              <a:t>nor5 nor5_0 </a:t>
            </a:r>
            <a:r>
              <a:rPr lang="en-IN" sz="1200" dirty="0" smtClean="0"/>
              <a:t>(--------------------------------------); </a:t>
            </a:r>
          </a:p>
          <a:p>
            <a:pPr algn="just"/>
            <a:r>
              <a:rPr lang="en-IN" sz="1200" dirty="0" smtClean="0"/>
              <a:t> </a:t>
            </a:r>
            <a:r>
              <a:rPr lang="en-IN" sz="1200" dirty="0"/>
              <a:t>and2 and2_0 </a:t>
            </a:r>
            <a:r>
              <a:rPr lang="en-IN" sz="1200" dirty="0" smtClean="0"/>
              <a:t>(-------------------------------------);  </a:t>
            </a:r>
          </a:p>
          <a:p>
            <a:pPr algn="just"/>
            <a:r>
              <a:rPr lang="en-IN" sz="1200" dirty="0" smtClean="0"/>
              <a:t>assign </a:t>
            </a:r>
            <a:r>
              <a:rPr lang="en-IN" sz="1200" dirty="0"/>
              <a:t>rd_addr_a = cur_ins[2:0</a:t>
            </a:r>
            <a:r>
              <a:rPr lang="en-IN" sz="1200" dirty="0" smtClean="0"/>
              <a:t>];</a:t>
            </a:r>
          </a:p>
          <a:p>
            <a:pPr algn="just"/>
            <a:r>
              <a:rPr lang="en-IN" sz="1200" dirty="0" smtClean="0"/>
              <a:t>assign </a:t>
            </a:r>
            <a:r>
              <a:rPr lang="en-IN" sz="1200" dirty="0"/>
              <a:t>rd_addr_b = </a:t>
            </a:r>
            <a:r>
              <a:rPr lang="en-IN" sz="1200" dirty="0" smtClean="0"/>
              <a:t>------;  </a:t>
            </a:r>
          </a:p>
          <a:p>
            <a:pPr algn="just"/>
            <a:r>
              <a:rPr lang="en-IN" sz="1200" dirty="0" smtClean="0"/>
              <a:t>assign </a:t>
            </a:r>
            <a:r>
              <a:rPr lang="en-IN" sz="1200" dirty="0"/>
              <a:t>wr_addr = </a:t>
            </a:r>
            <a:r>
              <a:rPr lang="en-IN" sz="1200" dirty="0" smtClean="0"/>
              <a:t>----------; </a:t>
            </a:r>
          </a:p>
          <a:p>
            <a:pPr algn="just"/>
            <a:r>
              <a:rPr lang="en-IN" sz="1200" dirty="0" smtClean="0"/>
              <a:t> </a:t>
            </a:r>
            <a:r>
              <a:rPr lang="en-IN" sz="1200" dirty="0"/>
              <a:t>assign op = </a:t>
            </a:r>
            <a:r>
              <a:rPr lang="en-IN" sz="1200" dirty="0" smtClean="0"/>
              <a:t>--------------;</a:t>
            </a:r>
          </a:p>
          <a:p>
            <a:pPr algn="just"/>
            <a:r>
              <a:rPr lang="en-IN" sz="1200" dirty="0" smtClean="0"/>
              <a:t>endmodule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24000" y="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mproc.v</a:t>
            </a:r>
            <a:r>
              <a:rPr lang="en-US" sz="3200" dirty="0"/>
              <a:t> Module </a:t>
            </a:r>
            <a:r>
              <a:rPr lang="en-US" sz="3200" dirty="0" smtClean="0"/>
              <a:t>3</a:t>
            </a:r>
            <a:endParaRPr lang="en-IN" sz="32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283" y="990600"/>
            <a:ext cx="2150918" cy="3124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 flipV="1">
            <a:off x="3248891" y="1018308"/>
            <a:ext cx="5486400" cy="3096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0729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1000" y="4419600"/>
            <a:ext cx="84582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/>
              <a:t>module </a:t>
            </a:r>
            <a:r>
              <a:rPr lang="en-IN" sz="1400" dirty="0" err="1"/>
              <a:t>mproc</a:t>
            </a:r>
            <a:r>
              <a:rPr lang="en-IN" sz="1400" dirty="0"/>
              <a:t> (input wire clk, reset, input wire [15:0] ins, output wire [15:0] </a:t>
            </a:r>
            <a:r>
              <a:rPr lang="en-IN" sz="1400" dirty="0" err="1"/>
              <a:t>addr</a:t>
            </a:r>
            <a:r>
              <a:rPr lang="en-IN" sz="1400" dirty="0"/>
              <a:t>); </a:t>
            </a:r>
            <a:endParaRPr lang="en-IN" sz="1400" dirty="0" smtClean="0"/>
          </a:p>
          <a:p>
            <a:r>
              <a:rPr lang="en-IN" sz="1400" dirty="0" smtClean="0"/>
              <a:t> </a:t>
            </a:r>
            <a:r>
              <a:rPr lang="en-IN" sz="1400" dirty="0"/>
              <a:t>wire pc_inc, </a:t>
            </a:r>
            <a:r>
              <a:rPr lang="en-IN" sz="1400" dirty="0" err="1"/>
              <a:t>cout</a:t>
            </a:r>
            <a:r>
              <a:rPr lang="en-IN" sz="1400" dirty="0" smtClean="0"/>
              <a:t>;</a:t>
            </a:r>
          </a:p>
          <a:p>
            <a:r>
              <a:rPr lang="en-IN" sz="1400" dirty="0" smtClean="0"/>
              <a:t> </a:t>
            </a:r>
            <a:r>
              <a:rPr lang="en-IN" sz="1400" dirty="0"/>
              <a:t>wire [2:0] rd_addr_a, rd_addr_b, wr_addr; </a:t>
            </a:r>
            <a:endParaRPr lang="en-IN" sz="1400" dirty="0" smtClean="0"/>
          </a:p>
          <a:p>
            <a:r>
              <a:rPr lang="en-IN" sz="1400" dirty="0" smtClean="0"/>
              <a:t>wire </a:t>
            </a:r>
            <a:r>
              <a:rPr lang="en-IN" sz="1400" dirty="0"/>
              <a:t>[1:0] op; </a:t>
            </a:r>
            <a:endParaRPr lang="en-IN" sz="1400" dirty="0" smtClean="0"/>
          </a:p>
          <a:p>
            <a:r>
              <a:rPr lang="en-IN" sz="1400" dirty="0" smtClean="0"/>
              <a:t>wire </a:t>
            </a:r>
            <a:r>
              <a:rPr lang="en-IN" sz="1400" dirty="0"/>
              <a:t>[15:0] cur_ins, </a:t>
            </a:r>
            <a:r>
              <a:rPr lang="en-IN" sz="1400" dirty="0" err="1"/>
              <a:t>d_out_a</a:t>
            </a:r>
            <a:r>
              <a:rPr lang="en-IN" sz="1400" dirty="0"/>
              <a:t>, </a:t>
            </a:r>
            <a:r>
              <a:rPr lang="en-IN" sz="1400" dirty="0" err="1"/>
              <a:t>d_out_b</a:t>
            </a:r>
            <a:r>
              <a:rPr lang="en-IN" sz="1400" dirty="0"/>
              <a:t>;  </a:t>
            </a:r>
            <a:endParaRPr lang="en-IN" sz="1400" dirty="0" smtClean="0"/>
          </a:p>
          <a:p>
            <a:r>
              <a:rPr lang="en-IN" sz="1400" dirty="0" smtClean="0"/>
              <a:t>pc </a:t>
            </a:r>
            <a:r>
              <a:rPr lang="en-IN" sz="1400" dirty="0"/>
              <a:t>pc_0 </a:t>
            </a:r>
            <a:r>
              <a:rPr lang="en-IN" sz="1400" dirty="0" smtClean="0"/>
              <a:t>(------------------------); </a:t>
            </a:r>
          </a:p>
          <a:p>
            <a:r>
              <a:rPr lang="en-IN" sz="1400" dirty="0" smtClean="0"/>
              <a:t> </a:t>
            </a:r>
            <a:r>
              <a:rPr lang="en-IN" sz="1400" dirty="0"/>
              <a:t>ir ir_0 </a:t>
            </a:r>
            <a:r>
              <a:rPr lang="en-IN" sz="1400" dirty="0" smtClean="0"/>
              <a:t>(------------------------------); </a:t>
            </a:r>
          </a:p>
          <a:p>
            <a:r>
              <a:rPr lang="en-IN" sz="1400" dirty="0" smtClean="0"/>
              <a:t> </a:t>
            </a:r>
            <a:r>
              <a:rPr lang="en-IN" sz="1400" dirty="0"/>
              <a:t>control_logic control_logic_0 </a:t>
            </a:r>
            <a:r>
              <a:rPr lang="en-IN" sz="1400" dirty="0" smtClean="0"/>
              <a:t>(--------------------------------------);  </a:t>
            </a:r>
          </a:p>
          <a:p>
            <a:r>
              <a:rPr lang="en-IN" sz="1400" dirty="0" err="1" smtClean="0"/>
              <a:t>reg_alu</a:t>
            </a:r>
            <a:r>
              <a:rPr lang="en-IN" sz="1400" dirty="0" smtClean="0"/>
              <a:t> </a:t>
            </a:r>
            <a:r>
              <a:rPr lang="en-IN" sz="1400" dirty="0"/>
              <a:t>reg_alu_0 </a:t>
            </a:r>
            <a:r>
              <a:rPr lang="en-IN" sz="1400" dirty="0" smtClean="0"/>
              <a:t>(------------------------------------------------);</a:t>
            </a:r>
          </a:p>
          <a:p>
            <a:r>
              <a:rPr lang="en-IN" sz="1400" dirty="0" smtClean="0"/>
              <a:t>endmodule</a:t>
            </a:r>
            <a:endParaRPr lang="en-IN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1524000" y="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mproc.v</a:t>
            </a:r>
            <a:r>
              <a:rPr lang="en-US" sz="2800" dirty="0"/>
              <a:t> Module </a:t>
            </a:r>
            <a:r>
              <a:rPr lang="en-US" sz="2800" dirty="0" smtClean="0"/>
              <a:t>4</a:t>
            </a:r>
            <a:endParaRPr lang="en-IN" sz="28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05" t="22883"/>
          <a:stretch/>
        </p:blipFill>
        <p:spPr bwMode="auto">
          <a:xfrm>
            <a:off x="381000" y="838200"/>
            <a:ext cx="8153400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6768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:\Users\deept\OneDrive\Documents\IMG_20201020_112310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7" b="19031"/>
          <a:stretch/>
        </p:blipFill>
        <p:spPr bwMode="auto">
          <a:xfrm>
            <a:off x="920750" y="1771650"/>
            <a:ext cx="7619999" cy="51625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24000" y="0"/>
            <a:ext cx="647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Overall View of mproc.v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02473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0" y="381000"/>
            <a:ext cx="6934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 smtClean="0"/>
              <a:t>mproc_mem.v</a:t>
            </a:r>
            <a:r>
              <a:rPr lang="en-US" sz="4400" dirty="0" smtClean="0"/>
              <a:t> Module1</a:t>
            </a:r>
            <a:endParaRPr lang="en-IN" sz="4400" dirty="0"/>
          </a:p>
        </p:txBody>
      </p:sp>
      <p:sp>
        <p:nvSpPr>
          <p:cNvPr id="4" name="Rectangle 3"/>
          <p:cNvSpPr/>
          <p:nvPr/>
        </p:nvSpPr>
        <p:spPr>
          <a:xfrm>
            <a:off x="609600" y="1200378"/>
            <a:ext cx="80772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/>
              <a:t>module ram_128_16 (input wire clk, reset, wr, input wire [6:0] </a:t>
            </a:r>
            <a:r>
              <a:rPr lang="en-IN" sz="2400" dirty="0" err="1"/>
              <a:t>addr</a:t>
            </a:r>
            <a:r>
              <a:rPr lang="en-IN" sz="2400" dirty="0"/>
              <a:t>, input wire [15:0] din, output wire [15:0] dout); </a:t>
            </a:r>
            <a:endParaRPr lang="en-IN" sz="2400" dirty="0" smtClean="0"/>
          </a:p>
          <a:p>
            <a:r>
              <a:rPr lang="en-IN" sz="2400" dirty="0" smtClean="0"/>
              <a:t> </a:t>
            </a:r>
            <a:r>
              <a:rPr lang="en-IN" sz="2400" dirty="0" err="1"/>
              <a:t>reg</a:t>
            </a:r>
            <a:r>
              <a:rPr lang="en-IN" sz="2400" dirty="0"/>
              <a:t> [0:127</a:t>
            </a:r>
            <a:r>
              <a:rPr lang="en-IN" sz="2400" dirty="0" smtClean="0"/>
              <a:t>]  </a:t>
            </a:r>
            <a:r>
              <a:rPr lang="en-IN" sz="2400" dirty="0"/>
              <a:t>ram [15:0];  </a:t>
            </a:r>
            <a:endParaRPr lang="en-IN" sz="2400" dirty="0" smtClean="0"/>
          </a:p>
          <a:p>
            <a:r>
              <a:rPr lang="en-IN" sz="2400" dirty="0" smtClean="0"/>
              <a:t>initial </a:t>
            </a:r>
          </a:p>
          <a:p>
            <a:r>
              <a:rPr lang="en-IN" sz="2400" dirty="0" smtClean="0"/>
              <a:t>begin   </a:t>
            </a:r>
          </a:p>
          <a:p>
            <a:r>
              <a:rPr lang="en-IN" sz="2400" dirty="0" smtClean="0"/>
              <a:t>ram[0</a:t>
            </a:r>
            <a:r>
              <a:rPr lang="en-IN" sz="2400" dirty="0"/>
              <a:t>]=16'o000100;    </a:t>
            </a:r>
            <a:endParaRPr lang="en-IN" sz="2400" dirty="0" smtClean="0"/>
          </a:p>
          <a:p>
            <a:r>
              <a:rPr lang="en-IN" sz="2400" dirty="0" smtClean="0"/>
              <a:t>ram[1</a:t>
            </a:r>
            <a:r>
              <a:rPr lang="en-IN" sz="2400" dirty="0"/>
              <a:t>]=16'o001201;  </a:t>
            </a:r>
            <a:endParaRPr lang="en-IN" sz="2400" dirty="0" smtClean="0"/>
          </a:p>
          <a:p>
            <a:r>
              <a:rPr lang="en-IN" sz="2400" dirty="0" smtClean="0"/>
              <a:t>ram[2</a:t>
            </a:r>
            <a:r>
              <a:rPr lang="en-IN" sz="2400" dirty="0"/>
              <a:t>]=16'o002321;    </a:t>
            </a:r>
            <a:endParaRPr lang="en-IN" sz="2400" dirty="0" smtClean="0"/>
          </a:p>
          <a:p>
            <a:r>
              <a:rPr lang="en-IN" sz="2400" dirty="0" smtClean="0"/>
              <a:t>ram[3</a:t>
            </a:r>
            <a:r>
              <a:rPr lang="en-IN" sz="2400" dirty="0"/>
              <a:t>]=16'o003432;  </a:t>
            </a:r>
            <a:endParaRPr lang="en-IN" sz="2400" dirty="0" smtClean="0"/>
          </a:p>
          <a:p>
            <a:r>
              <a:rPr lang="en-IN" sz="2400" dirty="0"/>
              <a:t>e</a:t>
            </a:r>
            <a:r>
              <a:rPr lang="en-IN" sz="2400" dirty="0" smtClean="0"/>
              <a:t>nd</a:t>
            </a:r>
          </a:p>
          <a:p>
            <a:r>
              <a:rPr lang="en-IN" sz="2400" dirty="0"/>
              <a:t>always @(</a:t>
            </a:r>
            <a:r>
              <a:rPr lang="en-IN" sz="2400" dirty="0" err="1"/>
              <a:t>wr</a:t>
            </a:r>
            <a:r>
              <a:rPr lang="en-IN" sz="2400" dirty="0" smtClean="0"/>
              <a:t>)</a:t>
            </a:r>
          </a:p>
          <a:p>
            <a:r>
              <a:rPr lang="en-IN" sz="2400" dirty="0" smtClean="0"/>
              <a:t> </a:t>
            </a:r>
            <a:r>
              <a:rPr lang="en-IN" sz="2400" dirty="0"/>
              <a:t>ram[</a:t>
            </a:r>
            <a:r>
              <a:rPr lang="en-IN" sz="2400" dirty="0" err="1"/>
              <a:t>addr</a:t>
            </a:r>
            <a:r>
              <a:rPr lang="en-IN" sz="2400" dirty="0"/>
              <a:t>]=din; </a:t>
            </a:r>
            <a:endParaRPr lang="en-IN" sz="2400" dirty="0" smtClean="0"/>
          </a:p>
          <a:p>
            <a:r>
              <a:rPr lang="en-IN" sz="2400" dirty="0" smtClean="0"/>
              <a:t> </a:t>
            </a:r>
            <a:r>
              <a:rPr lang="en-IN" sz="2400" dirty="0"/>
              <a:t>assign </a:t>
            </a:r>
            <a:r>
              <a:rPr lang="en-IN" sz="2400" dirty="0" err="1"/>
              <a:t>dout</a:t>
            </a:r>
            <a:r>
              <a:rPr lang="en-IN" sz="2400" dirty="0"/>
              <a:t>=ram[</a:t>
            </a:r>
            <a:r>
              <a:rPr lang="en-IN" sz="2400" dirty="0" err="1"/>
              <a:t>addr</a:t>
            </a:r>
            <a:r>
              <a:rPr lang="en-IN" sz="2400" dirty="0" smtClean="0"/>
              <a:t>];</a:t>
            </a:r>
          </a:p>
          <a:p>
            <a:r>
              <a:rPr lang="en-IN" sz="2400" dirty="0" smtClean="0"/>
              <a:t>endmodule</a:t>
            </a:r>
            <a:endParaRPr lang="en-IN" sz="2400" dirty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24054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47800"/>
            <a:ext cx="91440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3200" dirty="0" smtClean="0"/>
              <a:t>module </a:t>
            </a:r>
            <a:r>
              <a:rPr lang="en-IN" sz="3200" dirty="0" err="1"/>
              <a:t>mproc_mem</a:t>
            </a:r>
            <a:r>
              <a:rPr lang="en-IN" sz="3200" dirty="0"/>
              <a:t> (input wire clk, reset); </a:t>
            </a:r>
            <a:endParaRPr lang="en-IN" sz="3200" dirty="0" smtClean="0"/>
          </a:p>
          <a:p>
            <a:r>
              <a:rPr lang="en-IN" sz="3200" dirty="0" smtClean="0"/>
              <a:t> </a:t>
            </a:r>
            <a:r>
              <a:rPr lang="en-IN" sz="3200" dirty="0"/>
              <a:t>wire [15:0] </a:t>
            </a:r>
            <a:r>
              <a:rPr lang="en-IN" sz="3200" dirty="0" err="1"/>
              <a:t>addr</a:t>
            </a:r>
            <a:r>
              <a:rPr lang="en-IN" sz="3200" dirty="0" smtClean="0"/>
              <a:t>;</a:t>
            </a:r>
          </a:p>
          <a:p>
            <a:r>
              <a:rPr lang="en-IN" sz="3200" dirty="0" smtClean="0"/>
              <a:t> </a:t>
            </a:r>
            <a:r>
              <a:rPr lang="en-IN" sz="3200" dirty="0"/>
              <a:t>wire [15:0] ins</a:t>
            </a:r>
            <a:r>
              <a:rPr lang="en-IN" sz="3200" dirty="0" smtClean="0"/>
              <a:t>;</a:t>
            </a:r>
          </a:p>
          <a:p>
            <a:r>
              <a:rPr lang="en-IN" sz="3200" dirty="0" smtClean="0"/>
              <a:t>  </a:t>
            </a:r>
            <a:r>
              <a:rPr lang="en-IN" sz="3200" dirty="0"/>
              <a:t>ram_128_16 ram_128_16_0 (clk, reset, 1'b0, </a:t>
            </a:r>
            <a:r>
              <a:rPr lang="en-IN" sz="3200" dirty="0" err="1"/>
              <a:t>addr</a:t>
            </a:r>
            <a:r>
              <a:rPr lang="en-IN" sz="3200" dirty="0"/>
              <a:t>[6:0], 16'b0, ins</a:t>
            </a:r>
            <a:r>
              <a:rPr lang="en-IN" sz="3200" dirty="0" smtClean="0"/>
              <a:t>);</a:t>
            </a:r>
          </a:p>
          <a:p>
            <a:r>
              <a:rPr lang="en-IN" sz="3200" dirty="0" smtClean="0"/>
              <a:t>  </a:t>
            </a:r>
            <a:r>
              <a:rPr lang="en-IN" sz="3200" dirty="0" err="1"/>
              <a:t>mproc</a:t>
            </a:r>
            <a:r>
              <a:rPr lang="en-IN" sz="3200" dirty="0"/>
              <a:t> mproc_0 (clk, reset, ins, </a:t>
            </a:r>
            <a:r>
              <a:rPr lang="en-IN" sz="3200" dirty="0" err="1"/>
              <a:t>addr</a:t>
            </a:r>
            <a:r>
              <a:rPr lang="en-IN" sz="3200" dirty="0" smtClean="0"/>
              <a:t>);</a:t>
            </a:r>
          </a:p>
          <a:p>
            <a:r>
              <a:rPr lang="en-IN" sz="3200" dirty="0" smtClean="0"/>
              <a:t>endmodule</a:t>
            </a:r>
            <a:endParaRPr lang="en-IN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524000" y="381000"/>
            <a:ext cx="6934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 smtClean="0"/>
              <a:t>mproc_mem.v</a:t>
            </a:r>
            <a:r>
              <a:rPr lang="en-US" sz="4400" dirty="0" smtClean="0"/>
              <a:t> Module 2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422539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813966"/>
            <a:ext cx="8915400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4400" b="1" dirty="0"/>
              <a:t>DESIGN AND SIMULATION</a:t>
            </a:r>
          </a:p>
          <a:p>
            <a:pPr algn="just"/>
            <a:r>
              <a:rPr lang="en-IN" sz="3200" dirty="0" err="1"/>
              <a:t>iverilog</a:t>
            </a:r>
            <a:r>
              <a:rPr lang="en-IN" sz="3200" dirty="0"/>
              <a:t> -o </a:t>
            </a:r>
            <a:r>
              <a:rPr lang="en-IN" sz="3200" dirty="0" err="1"/>
              <a:t>tb_mproc_mem</a:t>
            </a:r>
            <a:r>
              <a:rPr lang="en-IN" sz="3200" dirty="0"/>
              <a:t> </a:t>
            </a:r>
            <a:r>
              <a:rPr lang="en-IN" sz="3200" dirty="0" err="1"/>
              <a:t>lib.v</a:t>
            </a:r>
            <a:r>
              <a:rPr lang="en-IN" sz="3200" dirty="0"/>
              <a:t> </a:t>
            </a:r>
            <a:r>
              <a:rPr lang="en-IN" sz="3200" dirty="0" err="1"/>
              <a:t>pc.v</a:t>
            </a:r>
            <a:r>
              <a:rPr lang="en-IN" sz="3200" dirty="0"/>
              <a:t> </a:t>
            </a:r>
            <a:r>
              <a:rPr lang="en-IN" sz="3200" dirty="0" err="1"/>
              <a:t>alu.v</a:t>
            </a:r>
            <a:r>
              <a:rPr lang="en-IN" sz="3200" dirty="0"/>
              <a:t> </a:t>
            </a:r>
            <a:r>
              <a:rPr lang="en-IN" sz="3200" dirty="0" err="1"/>
              <a:t>reg_alu.v</a:t>
            </a:r>
            <a:r>
              <a:rPr lang="en-IN" sz="3200" dirty="0"/>
              <a:t> </a:t>
            </a:r>
            <a:r>
              <a:rPr lang="en-IN" sz="3200" dirty="0" err="1" smtClean="0"/>
              <a:t>mproc.v</a:t>
            </a:r>
            <a:r>
              <a:rPr lang="en-IN" sz="3200" dirty="0" smtClean="0"/>
              <a:t>   </a:t>
            </a:r>
            <a:r>
              <a:rPr lang="en-IN" sz="3200" dirty="0" err="1" smtClean="0"/>
              <a:t>mproc_mem.v</a:t>
            </a:r>
            <a:r>
              <a:rPr lang="en-IN" sz="3200" dirty="0" smtClean="0"/>
              <a:t> </a:t>
            </a:r>
            <a:r>
              <a:rPr lang="en-IN" sz="3200" dirty="0" err="1"/>
              <a:t>tb_mproc_mem.v</a:t>
            </a:r>
            <a:endParaRPr lang="en-IN" sz="3200" dirty="0"/>
          </a:p>
          <a:p>
            <a:pPr algn="just"/>
            <a:r>
              <a:rPr lang="en-IN" sz="3200" dirty="0" err="1"/>
              <a:t>vvp</a:t>
            </a:r>
            <a:r>
              <a:rPr lang="en-IN" sz="3200" dirty="0"/>
              <a:t> </a:t>
            </a:r>
            <a:r>
              <a:rPr lang="en-IN" sz="3200" dirty="0" err="1"/>
              <a:t>tb_mproc_mem</a:t>
            </a:r>
            <a:endParaRPr lang="en-IN" sz="3200" dirty="0"/>
          </a:p>
          <a:p>
            <a:pPr algn="just"/>
            <a:r>
              <a:rPr lang="en-IN" sz="3200" dirty="0" err="1"/>
              <a:t>gtkwave</a:t>
            </a:r>
            <a:r>
              <a:rPr lang="en-IN" sz="3200" dirty="0"/>
              <a:t> </a:t>
            </a:r>
            <a:r>
              <a:rPr lang="en-IN" sz="3200" dirty="0" err="1"/>
              <a:t>tb_mproc_mem.vcd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343516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28600"/>
            <a:ext cx="77724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983131"/>
              </p:ext>
            </p:extLst>
          </p:nvPr>
        </p:nvGraphicFramePr>
        <p:xfrm>
          <a:off x="847720" y="1565564"/>
          <a:ext cx="8067680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6465"/>
                <a:gridCol w="637637"/>
                <a:gridCol w="881827"/>
                <a:gridCol w="266647"/>
                <a:gridCol w="266647"/>
                <a:gridCol w="266647"/>
                <a:gridCol w="272921"/>
                <a:gridCol w="310567"/>
                <a:gridCol w="310567"/>
                <a:gridCol w="310567"/>
                <a:gridCol w="310567"/>
                <a:gridCol w="310567"/>
                <a:gridCol w="310567"/>
                <a:gridCol w="310567"/>
                <a:gridCol w="310567"/>
                <a:gridCol w="310567"/>
                <a:gridCol w="310567"/>
                <a:gridCol w="310567"/>
                <a:gridCol w="310567"/>
                <a:gridCol w="10820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cur_ins</a:t>
                      </a:r>
                    </a:p>
                    <a:p>
                      <a:r>
                        <a:rPr lang="en-US" sz="1200" dirty="0" smtClean="0"/>
                        <a:t>[15:0]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ram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Octal Value</a:t>
                      </a:r>
                    </a:p>
                    <a:p>
                      <a:r>
                        <a:rPr lang="en-US" sz="1200" dirty="0" smtClean="0"/>
                        <a:t>Of </a:t>
                      </a:r>
                      <a:r>
                        <a:rPr lang="en-US" sz="1200" dirty="0" err="1" smtClean="0"/>
                        <a:t>cur_ins</a:t>
                      </a:r>
                      <a:r>
                        <a:rPr lang="en-US" sz="1200" dirty="0" smtClean="0"/>
                        <a:t> 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15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14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13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12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9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8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7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6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5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4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2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0040</a:t>
                      </a:r>
                      <a:r>
                        <a:rPr lang="en-US" sz="1200" baseline="0" dirty="0" smtClean="0"/>
                        <a:t> (Hex)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t-BR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ram</a:t>
                      </a:r>
                    </a:p>
                    <a:p>
                      <a:pPr marL="0" algn="l" defTabSz="914400" rtl="0" eaLnBrk="1" latinLnBrk="0" hangingPunct="1"/>
                      <a:r>
                        <a:rPr lang="pt-BR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[0]</a:t>
                      </a:r>
                      <a:endParaRPr lang="en-IN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16‘o</a:t>
                      </a:r>
                    </a:p>
                    <a:p>
                      <a:r>
                        <a:rPr lang="pt-BR" sz="1200" dirty="0" smtClean="0"/>
                        <a:t>000100;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d_out_a</a:t>
                      </a:r>
                      <a:r>
                        <a:rPr lang="en-US" sz="1200" dirty="0" smtClean="0"/>
                        <a:t>+</a:t>
                      </a:r>
                    </a:p>
                    <a:p>
                      <a:r>
                        <a:rPr lang="en-US" sz="1200" dirty="0" err="1" smtClean="0"/>
                        <a:t>d_out_b</a:t>
                      </a:r>
                      <a:r>
                        <a:rPr lang="en-US" sz="1200" dirty="0" smtClean="0"/>
                        <a:t>=</a:t>
                      </a:r>
                    </a:p>
                    <a:p>
                      <a:r>
                        <a:rPr lang="en-US" sz="1200" dirty="0" smtClean="0"/>
                        <a:t>FFFF+FFFF</a:t>
                      </a:r>
                    </a:p>
                    <a:p>
                      <a:r>
                        <a:rPr lang="en-US" sz="1200" dirty="0" smtClean="0"/>
                        <a:t>=FFFE with carry =1</a:t>
                      </a:r>
                      <a:endParaRPr lang="en-IN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0281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(Hex)</a:t>
                      </a:r>
                      <a:endParaRPr lang="en-IN" sz="1200" dirty="0" smtClean="0"/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t-BR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ram</a:t>
                      </a:r>
                    </a:p>
                    <a:p>
                      <a:pPr marL="0" algn="l" defTabSz="914400" rtl="0" eaLnBrk="1" latinLnBrk="0" hangingPunct="1"/>
                      <a:r>
                        <a:rPr lang="pt-BR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[1]</a:t>
                      </a:r>
                      <a:endParaRPr lang="en-IN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16'o</a:t>
                      </a:r>
                    </a:p>
                    <a:p>
                      <a:r>
                        <a:rPr lang="pt-BR" sz="1200" dirty="0" smtClean="0"/>
                        <a:t>001100;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d_out_a</a:t>
                      </a:r>
                      <a:r>
                        <a:rPr lang="en-US" sz="1200" dirty="0" smtClean="0"/>
                        <a:t>-</a:t>
                      </a:r>
                    </a:p>
                    <a:p>
                      <a:r>
                        <a:rPr lang="en-US" sz="1200" dirty="0" err="1" smtClean="0"/>
                        <a:t>d_out_b</a:t>
                      </a:r>
                      <a:r>
                        <a:rPr lang="en-US" sz="1200" dirty="0" smtClean="0"/>
                        <a:t>=</a:t>
                      </a:r>
                    </a:p>
                    <a:p>
                      <a:r>
                        <a:rPr lang="en-US" sz="1200" dirty="0" smtClean="0"/>
                        <a:t>FFFE-FFFF</a:t>
                      </a:r>
                    </a:p>
                    <a:p>
                      <a:r>
                        <a:rPr lang="en-US" sz="1200" dirty="0" smtClean="0"/>
                        <a:t>=FFFF with borrow=1</a:t>
                      </a:r>
                      <a:endParaRPr lang="en-IN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04D1</a:t>
                      </a:r>
                      <a:r>
                        <a:rPr lang="en-US" sz="1200" baseline="0" dirty="0" smtClean="0"/>
                        <a:t> (Hex)</a:t>
                      </a:r>
                      <a:endParaRPr lang="en-IN" sz="1200" dirty="0" smtClean="0"/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t-BR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ram</a:t>
                      </a:r>
                    </a:p>
                    <a:p>
                      <a:pPr marL="0" algn="l" defTabSz="914400" rtl="0" eaLnBrk="1" latinLnBrk="0" hangingPunct="1"/>
                      <a:r>
                        <a:rPr lang="pt-BR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2]</a:t>
                      </a:r>
                      <a:endParaRPr lang="en-IN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16'o</a:t>
                      </a:r>
                    </a:p>
                    <a:p>
                      <a:r>
                        <a:rPr lang="pt-BR" sz="1200" dirty="0" smtClean="0"/>
                        <a:t>002100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d_out_a</a:t>
                      </a:r>
                      <a:r>
                        <a:rPr lang="en-US" sz="1200" baseline="0" dirty="0" smtClean="0"/>
                        <a:t>  AND</a:t>
                      </a:r>
                      <a:endParaRPr lang="en-US" sz="1200" dirty="0" smtClean="0"/>
                    </a:p>
                    <a:p>
                      <a:r>
                        <a:rPr lang="en-US" sz="1200" dirty="0" err="1" smtClean="0"/>
                        <a:t>d_out_b</a:t>
                      </a:r>
                      <a:r>
                        <a:rPr lang="en-US" sz="1200" dirty="0" smtClean="0"/>
                        <a:t>=</a:t>
                      </a:r>
                    </a:p>
                    <a:p>
                      <a:r>
                        <a:rPr lang="en-US" sz="1200" dirty="0" smtClean="0"/>
                        <a:t>FFFE</a:t>
                      </a:r>
                      <a:r>
                        <a:rPr lang="en-US" sz="1200" baseline="0" dirty="0" smtClean="0"/>
                        <a:t> AND </a:t>
                      </a:r>
                      <a:r>
                        <a:rPr lang="en-US" sz="1200" dirty="0" smtClean="0"/>
                        <a:t>FFFF=FFFE</a:t>
                      </a:r>
                      <a:endParaRPr lang="en-IN" sz="1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071A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(Hex)</a:t>
                      </a:r>
                      <a:endParaRPr lang="en-IN" sz="1200" dirty="0" smtClean="0"/>
                    </a:p>
                    <a:p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t-BR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ram</a:t>
                      </a:r>
                    </a:p>
                    <a:p>
                      <a:pPr marL="0" algn="l" defTabSz="914400" rtl="0" eaLnBrk="1" latinLnBrk="0" hangingPunct="1"/>
                      <a:r>
                        <a:rPr lang="pt-BR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[3]</a:t>
                      </a:r>
                      <a:endParaRPr lang="en-IN" sz="12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 smtClean="0"/>
                        <a:t>16'o</a:t>
                      </a:r>
                    </a:p>
                    <a:p>
                      <a:r>
                        <a:rPr lang="pt-BR" sz="1200" smtClean="0"/>
                        <a:t>003100;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d_out_a</a:t>
                      </a:r>
                      <a:r>
                        <a:rPr lang="en-US" sz="1200" baseline="0" dirty="0" smtClean="0"/>
                        <a:t> OR</a:t>
                      </a:r>
                      <a:endParaRPr lang="en-US" sz="1200" dirty="0" smtClean="0"/>
                    </a:p>
                    <a:p>
                      <a:r>
                        <a:rPr lang="en-US" sz="1200" dirty="0" err="1" smtClean="0"/>
                        <a:t>d_out_b</a:t>
                      </a:r>
                      <a:r>
                        <a:rPr lang="en-US" sz="1200" dirty="0" smtClean="0"/>
                        <a:t>=</a:t>
                      </a:r>
                    </a:p>
                    <a:p>
                      <a:r>
                        <a:rPr lang="en-US" sz="1200" dirty="0" smtClean="0"/>
                        <a:t>FFFF OR</a:t>
                      </a:r>
                    </a:p>
                    <a:p>
                      <a:r>
                        <a:rPr lang="en-US" sz="1200" dirty="0" smtClean="0"/>
                        <a:t>FFFE=FFFF </a:t>
                      </a:r>
                      <a:endParaRPr lang="en-IN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781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56" b="36031"/>
          <a:stretch/>
        </p:blipFill>
        <p:spPr bwMode="auto">
          <a:xfrm>
            <a:off x="228600" y="1219200"/>
            <a:ext cx="8153400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9994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" y="579358"/>
            <a:ext cx="85344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 smtClean="0"/>
              <a:t>The </a:t>
            </a:r>
            <a:r>
              <a:rPr lang="en-US" sz="2400" dirty="0"/>
              <a:t>control logic is to be designed for a 16-bit microprocessor whose </a:t>
            </a:r>
            <a:r>
              <a:rPr lang="en-US" sz="2400" dirty="0" smtClean="0"/>
              <a:t>other parts</a:t>
            </a:r>
            <a:r>
              <a:rPr lang="en-US" sz="2400" dirty="0"/>
              <a:t>, an ALU, register file, and PC were designed in previous </a:t>
            </a:r>
            <a:r>
              <a:rPr lang="en-US" sz="2400" dirty="0" smtClean="0"/>
              <a:t>assignments.</a:t>
            </a:r>
            <a:r>
              <a:rPr lang="en-US" sz="2400" dirty="0"/>
              <a:t> </a:t>
            </a:r>
            <a:endParaRPr lang="en-US" sz="2400" dirty="0" smtClean="0"/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 smtClean="0"/>
              <a:t>These </a:t>
            </a:r>
            <a:r>
              <a:rPr lang="en-US" sz="2400" dirty="0"/>
              <a:t>modules have been instantiated inside </a:t>
            </a:r>
            <a:r>
              <a:rPr lang="en-US" sz="2400" dirty="0" smtClean="0"/>
              <a:t>a bigger </a:t>
            </a:r>
            <a:r>
              <a:rPr lang="en-US" sz="2400" dirty="0"/>
              <a:t>module called mproc, which represents the </a:t>
            </a:r>
            <a:r>
              <a:rPr lang="en-US" sz="2400" dirty="0" smtClean="0"/>
              <a:t>microprocessor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 smtClean="0"/>
              <a:t>The </a:t>
            </a:r>
            <a:r>
              <a:rPr lang="en-US" sz="2400" dirty="0"/>
              <a:t>module called </a:t>
            </a:r>
            <a:r>
              <a:rPr lang="en-US" sz="2400" dirty="0" err="1"/>
              <a:t>ir</a:t>
            </a:r>
            <a:r>
              <a:rPr lang="en-US" sz="2400" dirty="0"/>
              <a:t> which implements the instruction register is also instantiated inside mproc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 smtClean="0"/>
              <a:t>The </a:t>
            </a:r>
            <a:r>
              <a:rPr lang="en-US" sz="2400" dirty="0"/>
              <a:t>module called control_logic, contents of which have to be written to complete this assignment. 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/>
              <a:t>Modules instantiated inside mproc have been connected together as discussed in class for the microprocessor to function</a:t>
            </a:r>
            <a:endParaRPr lang="en-IN" sz="2400" dirty="0"/>
          </a:p>
          <a:p>
            <a:pPr marL="342900" indent="-342900" algn="just">
              <a:buFont typeface="Wingdings" pitchFamily="2" charset="2"/>
              <a:buChar char="Ø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62338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367061"/>
            <a:ext cx="88392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itchFamily="2" charset="2"/>
              <a:buChar char="Ø"/>
            </a:pPr>
            <a:r>
              <a:rPr lang="en-US" sz="1600" dirty="0"/>
              <a:t>The input to the control_logic </a:t>
            </a:r>
            <a:r>
              <a:rPr lang="en-US" sz="1600" dirty="0" smtClean="0"/>
              <a:t>is</a:t>
            </a:r>
          </a:p>
          <a:p>
            <a:pPr algn="just"/>
            <a:r>
              <a:rPr lang="en-US" sz="1600" dirty="0" smtClean="0"/>
              <a:t>                     cur_ins </a:t>
            </a:r>
            <a:r>
              <a:rPr lang="en-US" sz="1600" dirty="0"/>
              <a:t>(the instruction stored in </a:t>
            </a:r>
            <a:r>
              <a:rPr lang="en-US" sz="1600" dirty="0" smtClean="0"/>
              <a:t> </a:t>
            </a:r>
            <a:r>
              <a:rPr lang="en-US" sz="1600" dirty="0" err="1"/>
              <a:t>ir</a:t>
            </a:r>
            <a:r>
              <a:rPr lang="en-US" sz="1600" dirty="0" smtClean="0"/>
              <a:t>)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1600" dirty="0" smtClean="0"/>
              <a:t>It’s </a:t>
            </a:r>
            <a:r>
              <a:rPr lang="en-US" sz="1600" dirty="0"/>
              <a:t>outputs </a:t>
            </a:r>
            <a:r>
              <a:rPr lang="en-US" sz="1600" dirty="0" smtClean="0"/>
              <a:t>are</a:t>
            </a:r>
          </a:p>
          <a:p>
            <a:pPr marL="800100" lvl="1" indent="-342900" algn="just">
              <a:buFont typeface="Arial" pitchFamily="34" charset="0"/>
              <a:buChar char="•"/>
            </a:pPr>
            <a:r>
              <a:rPr lang="en-US" sz="1600" dirty="0" smtClean="0"/>
              <a:t> </a:t>
            </a:r>
            <a:r>
              <a:rPr lang="en-US" sz="1600" dirty="0" err="1" smtClean="0"/>
              <a:t>rd_addr_a</a:t>
            </a:r>
            <a:endParaRPr lang="en-US" sz="1600" dirty="0" smtClean="0"/>
          </a:p>
          <a:p>
            <a:pPr marL="800100" lvl="1" indent="-342900" algn="just">
              <a:buFont typeface="Arial" pitchFamily="34" charset="0"/>
              <a:buChar char="•"/>
            </a:pPr>
            <a:r>
              <a:rPr lang="en-US" sz="1600" dirty="0" err="1" smtClean="0"/>
              <a:t>rd_addr_b</a:t>
            </a:r>
            <a:endParaRPr lang="en-US" sz="1600" dirty="0" smtClean="0"/>
          </a:p>
          <a:p>
            <a:pPr marL="800100" lvl="1" indent="-342900" algn="just">
              <a:buFont typeface="Arial" pitchFamily="34" charset="0"/>
              <a:buChar char="•"/>
            </a:pPr>
            <a:r>
              <a:rPr lang="en-US" sz="1600" dirty="0" smtClean="0"/>
              <a:t>wr_addr </a:t>
            </a:r>
            <a:r>
              <a:rPr lang="en-US" sz="1600" dirty="0"/>
              <a:t>(read and write </a:t>
            </a:r>
            <a:r>
              <a:rPr lang="en-US" sz="1600" dirty="0" smtClean="0"/>
              <a:t>port addresses </a:t>
            </a:r>
            <a:r>
              <a:rPr lang="en-US" sz="1600" dirty="0"/>
              <a:t>to the reg_file</a:t>
            </a:r>
            <a:r>
              <a:rPr lang="en-US" sz="1600" dirty="0" smtClean="0"/>
              <a:t>),</a:t>
            </a:r>
          </a:p>
          <a:p>
            <a:pPr marL="800100" lvl="1" indent="-342900" algn="just">
              <a:buFont typeface="Arial" pitchFamily="34" charset="0"/>
              <a:buChar char="•"/>
            </a:pPr>
            <a:r>
              <a:rPr lang="en-US" sz="1600" dirty="0" smtClean="0"/>
              <a:t>op </a:t>
            </a:r>
            <a:r>
              <a:rPr lang="en-US" sz="1600" dirty="0"/>
              <a:t>(alu operation) </a:t>
            </a:r>
            <a:endParaRPr lang="en-US" sz="1600" dirty="0" smtClean="0"/>
          </a:p>
          <a:p>
            <a:pPr marL="800100" lvl="1" indent="-342900" algn="just">
              <a:buFont typeface="Arial" pitchFamily="34" charset="0"/>
              <a:buChar char="•"/>
            </a:pPr>
            <a:r>
              <a:rPr lang="en-US" sz="1600" dirty="0" err="1" smtClean="0"/>
              <a:t>pc_inc</a:t>
            </a:r>
            <a:r>
              <a:rPr lang="en-US" sz="1600" dirty="0" smtClean="0"/>
              <a:t>(to pc) </a:t>
            </a:r>
          </a:p>
          <a:p>
            <a:pPr marL="800100" lvl="1" indent="-342900" algn="just">
              <a:buFont typeface="Arial" pitchFamily="34" charset="0"/>
              <a:buChar char="•"/>
            </a:pPr>
            <a:r>
              <a:rPr lang="en-US" sz="1600" dirty="0" err="1" smtClean="0"/>
              <a:t>load_ir</a:t>
            </a:r>
            <a:r>
              <a:rPr lang="en-US" sz="1600" dirty="0" smtClean="0"/>
              <a:t>(to </a:t>
            </a:r>
            <a:r>
              <a:rPr lang="en-US" sz="1600" dirty="0" err="1" smtClean="0"/>
              <a:t>ir</a:t>
            </a:r>
            <a:r>
              <a:rPr lang="en-US" sz="1600" dirty="0" smtClean="0"/>
              <a:t>) </a:t>
            </a:r>
          </a:p>
          <a:p>
            <a:pPr marL="800100" lvl="1" indent="-342900" algn="just">
              <a:buFont typeface="Arial" pitchFamily="34" charset="0"/>
              <a:buChar char="•"/>
            </a:pPr>
            <a:r>
              <a:rPr lang="en-US" sz="1600" dirty="0" err="1" smtClean="0"/>
              <a:t>wr_reg</a:t>
            </a:r>
            <a:r>
              <a:rPr lang="en-US" sz="1600" dirty="0" smtClean="0"/>
              <a:t>( to reg_file)</a:t>
            </a:r>
            <a:endParaRPr lang="en-US" sz="1600" dirty="0"/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1600" dirty="0" smtClean="0"/>
              <a:t>The </a:t>
            </a:r>
            <a:r>
              <a:rPr lang="en-US" sz="1600" dirty="0" err="1" smtClean="0"/>
              <a:t>pc_inc,load_ir,wr_reg</a:t>
            </a:r>
            <a:r>
              <a:rPr lang="en-US" sz="1600" dirty="0" smtClean="0"/>
              <a:t> signals </a:t>
            </a:r>
            <a:r>
              <a:rPr lang="en-US" sz="1600" dirty="0"/>
              <a:t>need to </a:t>
            </a:r>
            <a:r>
              <a:rPr lang="en-US" sz="1600" dirty="0" smtClean="0"/>
              <a:t>come from </a:t>
            </a:r>
            <a:r>
              <a:rPr lang="en-US" sz="1600" dirty="0"/>
              <a:t>the FSM to be implemented within control_logic, </a:t>
            </a:r>
            <a:endParaRPr lang="en-US" sz="1600" dirty="0" smtClean="0"/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1600" dirty="0" err="1" smtClean="0"/>
              <a:t>rd_addr_a,rd_addr_b,wr_addr</a:t>
            </a:r>
            <a:r>
              <a:rPr lang="en-US" sz="1600" dirty="0" smtClean="0"/>
              <a:t> signals </a:t>
            </a:r>
            <a:r>
              <a:rPr lang="en-US" sz="1600" dirty="0"/>
              <a:t>need to be derived (in a straightforward manner) from the </a:t>
            </a:r>
            <a:r>
              <a:rPr lang="en-US" sz="1600" dirty="0" smtClean="0"/>
              <a:t>cur_ins </a:t>
            </a:r>
            <a:r>
              <a:rPr lang="en-IN" sz="1600" dirty="0" smtClean="0"/>
              <a:t>input</a:t>
            </a:r>
            <a:r>
              <a:rPr lang="en-IN" sz="1600" dirty="0"/>
              <a:t>.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B9BBB8"/>
              </a:clrFrom>
              <a:clrTo>
                <a:srgbClr val="B9BBB8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886" r="5536" b="34626"/>
          <a:stretch/>
        </p:blipFill>
        <p:spPr bwMode="auto">
          <a:xfrm>
            <a:off x="581170" y="512617"/>
            <a:ext cx="7800830" cy="2854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5810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30827" y="3200400"/>
            <a:ext cx="80772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smtClean="0"/>
              <a:t>In this assignment the </a:t>
            </a:r>
            <a:r>
              <a:rPr lang="en-US" dirty="0"/>
              <a:t>control logic needs to support no load/store or jump </a:t>
            </a:r>
            <a:r>
              <a:rPr lang="en-US" dirty="0" smtClean="0"/>
              <a:t>instructions but </a:t>
            </a:r>
            <a:r>
              <a:rPr lang="en-US" dirty="0"/>
              <a:t>only arithmetic and logic instructions, each of which </a:t>
            </a:r>
            <a:r>
              <a:rPr lang="en-US" dirty="0" smtClean="0"/>
              <a:t>requires three </a:t>
            </a:r>
            <a:r>
              <a:rPr lang="en-US" dirty="0"/>
              <a:t>clock cycles to execute. </a:t>
            </a:r>
            <a:endParaRPr lang="en-US" dirty="0" smtClean="0"/>
          </a:p>
          <a:p>
            <a:pPr algn="just"/>
            <a:endParaRPr lang="en-US" dirty="0"/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dirty="0" smtClean="0"/>
              <a:t>In the first cycle (fetch) the instruction address is supplied to external memory and the instruction is fetched from memory.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dirty="0" smtClean="0"/>
              <a:t>In </a:t>
            </a:r>
            <a:r>
              <a:rPr lang="en-US" dirty="0"/>
              <a:t>the second cycle (decode/execute), the instruction is stored in </a:t>
            </a:r>
            <a:r>
              <a:rPr lang="en-US" dirty="0" err="1"/>
              <a:t>ir</a:t>
            </a:r>
            <a:r>
              <a:rPr lang="en-US" dirty="0"/>
              <a:t>, </a:t>
            </a:r>
            <a:r>
              <a:rPr lang="en-US" dirty="0" smtClean="0"/>
              <a:t>decoded and </a:t>
            </a:r>
            <a:r>
              <a:rPr lang="en-US" dirty="0"/>
              <a:t>executed by the alu, and its output stored in </a:t>
            </a:r>
            <a:r>
              <a:rPr lang="en-US" dirty="0" smtClean="0"/>
              <a:t>reg_file.</a:t>
            </a: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dirty="0" smtClean="0"/>
              <a:t>In </a:t>
            </a:r>
            <a:r>
              <a:rPr lang="en-US" dirty="0"/>
              <a:t>order to do so, a memory module called ram_128_16 has been </a:t>
            </a:r>
            <a:r>
              <a:rPr lang="en-US" dirty="0" smtClean="0"/>
              <a:t>provided that </a:t>
            </a:r>
            <a:r>
              <a:rPr lang="en-US" dirty="0"/>
              <a:t>implements 128 memory words each of 16-bit length. </a:t>
            </a:r>
            <a:endParaRPr lang="en-US" dirty="0" smtClean="0"/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dirty="0" smtClean="0"/>
              <a:t>The memory is </a:t>
            </a:r>
            <a:r>
              <a:rPr lang="en-US" dirty="0"/>
              <a:t>connected to the microprocessor in the module mproc_mem. </a:t>
            </a:r>
            <a:endParaRPr lang="en-IN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175" r="10175" b="16578"/>
          <a:stretch/>
        </p:blipFill>
        <p:spPr bwMode="auto">
          <a:xfrm>
            <a:off x="152400" y="297873"/>
            <a:ext cx="8305799" cy="2161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547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838200"/>
            <a:ext cx="84582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err="1" smtClean="0"/>
              <a:t>mproc_mem</a:t>
            </a:r>
            <a:r>
              <a:rPr lang="en-US" sz="2400" dirty="0" smtClean="0"/>
              <a:t> only has </a:t>
            </a:r>
            <a:r>
              <a:rPr lang="en-US" sz="2400" dirty="0"/>
              <a:t>two inputs (</a:t>
            </a:r>
            <a:r>
              <a:rPr lang="en-US" sz="2400" dirty="0" err="1"/>
              <a:t>clk</a:t>
            </a:r>
            <a:r>
              <a:rPr lang="en-US" sz="2400" dirty="0"/>
              <a:t> and reset) and no outputs so when it is instantiated </a:t>
            </a:r>
            <a:r>
              <a:rPr lang="en-US" sz="2400" dirty="0" smtClean="0"/>
              <a:t>inside the </a:t>
            </a:r>
            <a:r>
              <a:rPr lang="en-US" sz="2400" dirty="0"/>
              <a:t>supplied testbench tb_mproc_mem, there is no way to supply </a:t>
            </a:r>
            <a:r>
              <a:rPr lang="en-US" sz="2400" dirty="0" smtClean="0"/>
              <a:t>test vectors</a:t>
            </a:r>
            <a:r>
              <a:rPr lang="en-US" sz="2400" dirty="0"/>
              <a:t>. </a:t>
            </a:r>
            <a:endParaRPr lang="en-US" sz="2400" dirty="0" smtClean="0"/>
          </a:p>
          <a:p>
            <a:pPr algn="just"/>
            <a:endParaRPr lang="en-US" sz="2400" dirty="0"/>
          </a:p>
          <a:p>
            <a:pPr algn="just"/>
            <a:r>
              <a:rPr lang="en-US" sz="2400" dirty="0" smtClean="0"/>
              <a:t>So </a:t>
            </a:r>
            <a:r>
              <a:rPr lang="en-US" sz="2400" dirty="0"/>
              <a:t>to enable testing, the first few locations of ram_128_16 </a:t>
            </a:r>
            <a:r>
              <a:rPr lang="en-US" sz="2400" dirty="0" smtClean="0"/>
              <a:t>have been </a:t>
            </a:r>
            <a:r>
              <a:rPr lang="en-US" sz="2400" dirty="0"/>
              <a:t>initialized with a few instructions, which the microprocessor (with </a:t>
            </a:r>
            <a:r>
              <a:rPr lang="en-US" sz="2400" dirty="0" smtClean="0"/>
              <a:t>cor</a:t>
            </a:r>
            <a:r>
              <a:rPr lang="en-US" sz="2400" dirty="0"/>
              <a:t>rect control_logic) will start fetching and executing, enabling testing of </a:t>
            </a:r>
            <a:r>
              <a:rPr lang="en-US" sz="2400" dirty="0" smtClean="0"/>
              <a:t>the implemented </a:t>
            </a:r>
            <a:r>
              <a:rPr lang="en-US" sz="2400" dirty="0"/>
              <a:t>logic. </a:t>
            </a:r>
            <a:endParaRPr lang="en-US" sz="2400" dirty="0" smtClean="0"/>
          </a:p>
          <a:p>
            <a:pPr algn="just"/>
            <a:endParaRPr lang="en-US" sz="2400" dirty="0"/>
          </a:p>
          <a:p>
            <a:pPr algn="just"/>
            <a:r>
              <a:rPr lang="en-US" sz="2400" dirty="0" smtClean="0"/>
              <a:t>For </a:t>
            </a:r>
            <a:r>
              <a:rPr lang="en-US" sz="2400" dirty="0"/>
              <a:t>further testing, more instructions can be added </a:t>
            </a:r>
            <a:r>
              <a:rPr lang="en-US" sz="2400" dirty="0" smtClean="0"/>
              <a:t>to initial </a:t>
            </a:r>
            <a:r>
              <a:rPr lang="en-US" sz="2400" dirty="0"/>
              <a:t>block of the ram_128_16 module.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64390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5527" y="533400"/>
            <a:ext cx="86868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/>
              <a:t>Each instruction is 16-bits and has the format shown in figure 1.</a:t>
            </a:r>
          </a:p>
          <a:p>
            <a:pPr algn="just"/>
            <a:endParaRPr lang="en-US" sz="2400" dirty="0" smtClean="0"/>
          </a:p>
          <a:p>
            <a:pPr algn="just"/>
            <a:endParaRPr lang="en-US" sz="2400" dirty="0"/>
          </a:p>
          <a:p>
            <a:pPr algn="just"/>
            <a:endParaRPr lang="en-US" sz="2400" dirty="0" smtClean="0"/>
          </a:p>
          <a:p>
            <a:pPr algn="just"/>
            <a:endParaRPr lang="en-US" sz="2400" dirty="0" smtClean="0"/>
          </a:p>
          <a:p>
            <a:pPr algn="just"/>
            <a:endParaRPr lang="en-US" sz="2400" dirty="0"/>
          </a:p>
          <a:p>
            <a:pPr algn="just"/>
            <a:endParaRPr lang="en-US" sz="2400" dirty="0" smtClean="0"/>
          </a:p>
          <a:p>
            <a:pPr algn="just"/>
            <a:endParaRPr lang="en-US" sz="2400" dirty="0"/>
          </a:p>
          <a:p>
            <a:pPr algn="just"/>
            <a:r>
              <a:rPr lang="en-US" sz="2400" dirty="0" smtClean="0"/>
              <a:t>Figure </a:t>
            </a:r>
            <a:r>
              <a:rPr lang="en-US" sz="2400" dirty="0"/>
              <a:t>1: Format of arithmetic and logic instructions.</a:t>
            </a:r>
          </a:p>
          <a:p>
            <a:pPr algn="just"/>
            <a:r>
              <a:rPr lang="en-US" sz="2400" dirty="0"/>
              <a:t>Since only the four arithmetic and logic instructions are being </a:t>
            </a:r>
            <a:r>
              <a:rPr lang="en-US" sz="2400" dirty="0" smtClean="0"/>
              <a:t>implemented, the </a:t>
            </a:r>
            <a:r>
              <a:rPr lang="en-US" sz="2400" dirty="0"/>
              <a:t>registers in the register file, which are all initialized to 0, </a:t>
            </a:r>
            <a:r>
              <a:rPr lang="en-US" sz="2400" dirty="0" smtClean="0"/>
              <a:t>cannot be </a:t>
            </a:r>
            <a:r>
              <a:rPr lang="en-US" sz="2400" dirty="0"/>
              <a:t>loaded with arbitrary values. So a peculiar problem arises because </a:t>
            </a:r>
            <a:r>
              <a:rPr lang="en-US" sz="2400" dirty="0" smtClean="0"/>
              <a:t>each above </a:t>
            </a:r>
            <a:r>
              <a:rPr lang="en-US" sz="2400" dirty="0"/>
              <a:t>instruction will output 0 if its inputs are 0. </a:t>
            </a:r>
            <a:endParaRPr lang="en-US" sz="2400" dirty="0" smtClean="0"/>
          </a:p>
          <a:p>
            <a:pPr algn="just"/>
            <a:r>
              <a:rPr lang="en-US" sz="2400" dirty="0" smtClean="0"/>
              <a:t>So </a:t>
            </a:r>
            <a:r>
              <a:rPr lang="en-US" sz="2400" dirty="0"/>
              <a:t>in order to have non </a:t>
            </a:r>
            <a:r>
              <a:rPr lang="en-US" sz="2400" dirty="0" smtClean="0"/>
              <a:t>zero register </a:t>
            </a:r>
            <a:r>
              <a:rPr lang="en-US" sz="2400" dirty="0"/>
              <a:t>values (to test proper instruction execution) register 0 is </a:t>
            </a:r>
            <a:r>
              <a:rPr lang="en-US" sz="2400" dirty="0" smtClean="0"/>
              <a:t>initialized </a:t>
            </a:r>
            <a:r>
              <a:rPr lang="en-IN" sz="2400" dirty="0" smtClean="0"/>
              <a:t>to </a:t>
            </a:r>
            <a:r>
              <a:rPr lang="en-IN" sz="2400" dirty="0"/>
              <a:t>16’hffff.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990600"/>
            <a:ext cx="5791200" cy="251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577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deept\OneDrive\Desktop\DDCO LAB  2020\DDCOLAB WEEK7\Week7 Student Copy\IMG-20201016-WA004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28600"/>
            <a:ext cx="87630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6947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492" y="3276600"/>
            <a:ext cx="914399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200" dirty="0"/>
              <a:t>module ir (input wire clk, reset, load, input wire [15:0] din, output wire [15:0] dout);  </a:t>
            </a:r>
            <a:endParaRPr lang="en-IN" sz="1200" dirty="0" smtClean="0"/>
          </a:p>
          <a:p>
            <a:r>
              <a:rPr lang="en-IN" sz="1200" dirty="0" smtClean="0"/>
              <a:t>dfrl </a:t>
            </a:r>
            <a:r>
              <a:rPr lang="en-IN" sz="1200" dirty="0"/>
              <a:t>dfrl_0 (clk, reset, load, din['h0], dout['h0]);  </a:t>
            </a:r>
            <a:endParaRPr lang="en-IN" sz="1200" dirty="0" smtClean="0"/>
          </a:p>
          <a:p>
            <a:r>
              <a:rPr lang="en-IN" sz="1200" dirty="0" smtClean="0"/>
              <a:t>dfrl </a:t>
            </a:r>
            <a:r>
              <a:rPr lang="en-IN" sz="1200" dirty="0"/>
              <a:t>dfrl_1 </a:t>
            </a:r>
            <a:r>
              <a:rPr lang="en-IN" sz="1200" dirty="0" smtClean="0"/>
              <a:t>(----------------------------);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dfrl_2 </a:t>
            </a:r>
            <a:r>
              <a:rPr lang="en-IN" sz="1200" dirty="0" smtClean="0"/>
              <a:t>(----------------------------);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dfrl_3 </a:t>
            </a:r>
            <a:r>
              <a:rPr lang="en-IN" sz="1200" dirty="0" smtClean="0"/>
              <a:t>(--------------------------------); </a:t>
            </a:r>
          </a:p>
          <a:p>
            <a:r>
              <a:rPr lang="en-IN" sz="1200" dirty="0" smtClean="0"/>
              <a:t> </a:t>
            </a:r>
            <a:r>
              <a:rPr lang="en-IN" sz="1200" dirty="0"/>
              <a:t>dfrl dfrl_4 </a:t>
            </a:r>
            <a:r>
              <a:rPr lang="en-IN" sz="1200" dirty="0" smtClean="0"/>
              <a:t>(-----------------------------);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dfrl_5 </a:t>
            </a:r>
            <a:r>
              <a:rPr lang="en-IN" sz="1200" dirty="0" smtClean="0"/>
              <a:t>(----------------------------); </a:t>
            </a:r>
          </a:p>
          <a:p>
            <a:r>
              <a:rPr lang="en-IN" sz="1200" dirty="0" smtClean="0"/>
              <a:t> </a:t>
            </a:r>
            <a:r>
              <a:rPr lang="en-IN" sz="1200" dirty="0"/>
              <a:t>dfrl dfrl_6 </a:t>
            </a:r>
            <a:r>
              <a:rPr lang="en-IN" sz="1200" dirty="0" smtClean="0"/>
              <a:t>(--------------------------);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dfrl_7 </a:t>
            </a:r>
            <a:r>
              <a:rPr lang="en-IN" sz="1200" dirty="0" smtClean="0"/>
              <a:t>(--------------------------);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dfrl_8 </a:t>
            </a:r>
            <a:r>
              <a:rPr lang="en-IN" sz="1200" dirty="0" smtClean="0"/>
              <a:t>(--------------------------);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dfrl_9 </a:t>
            </a:r>
            <a:r>
              <a:rPr lang="en-IN" sz="1200" dirty="0" smtClean="0"/>
              <a:t>(--------------------------);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dfrl_a </a:t>
            </a:r>
            <a:r>
              <a:rPr lang="en-IN" sz="1200" dirty="0" smtClean="0"/>
              <a:t>(---------------------------);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dfrl_b </a:t>
            </a:r>
            <a:r>
              <a:rPr lang="en-IN" sz="1200" dirty="0" smtClean="0"/>
              <a:t>(---------------------------); </a:t>
            </a:r>
          </a:p>
          <a:p>
            <a:r>
              <a:rPr lang="en-IN" sz="1200" dirty="0" smtClean="0"/>
              <a:t> </a:t>
            </a:r>
            <a:r>
              <a:rPr lang="en-IN" sz="1200" dirty="0"/>
              <a:t>dfrl dfrl_c </a:t>
            </a:r>
            <a:r>
              <a:rPr lang="en-IN" sz="1200" dirty="0" smtClean="0"/>
              <a:t>(-------------------------------);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dfrl_d </a:t>
            </a:r>
            <a:r>
              <a:rPr lang="en-IN" sz="1200" dirty="0" smtClean="0"/>
              <a:t>(----------------------------);  </a:t>
            </a:r>
          </a:p>
          <a:p>
            <a:r>
              <a:rPr lang="en-IN" sz="1200" dirty="0" smtClean="0"/>
              <a:t>dfrl </a:t>
            </a:r>
            <a:r>
              <a:rPr lang="en-IN" sz="1200" dirty="0"/>
              <a:t>dfrl_e </a:t>
            </a:r>
            <a:r>
              <a:rPr lang="en-IN" sz="1200" dirty="0" smtClean="0"/>
              <a:t>(---------------------------); </a:t>
            </a:r>
          </a:p>
          <a:p>
            <a:r>
              <a:rPr lang="en-IN" sz="1200" dirty="0" smtClean="0"/>
              <a:t> </a:t>
            </a:r>
            <a:r>
              <a:rPr lang="en-IN" sz="1200" dirty="0"/>
              <a:t>dfrl dfrl_f </a:t>
            </a:r>
            <a:r>
              <a:rPr lang="en-IN" sz="1200" dirty="0" smtClean="0"/>
              <a:t>(-------------------);</a:t>
            </a:r>
          </a:p>
          <a:p>
            <a:r>
              <a:rPr lang="en-IN" sz="1200" dirty="0" smtClean="0"/>
              <a:t>endmodule</a:t>
            </a:r>
            <a:endParaRPr lang="en-IN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1544782" y="34636"/>
            <a:ext cx="495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mproc.v Module 1</a:t>
            </a:r>
            <a:endParaRPr lang="en-IN" sz="4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580"/>
          <a:stretch/>
        </p:blipFill>
        <p:spPr bwMode="auto">
          <a:xfrm>
            <a:off x="69274" y="804076"/>
            <a:ext cx="8153400" cy="2472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3521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3810000"/>
            <a:ext cx="81534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module nor5 (input wire [0:4] i, output wire o);  </a:t>
            </a:r>
            <a:endParaRPr lang="en-US" sz="2400" dirty="0" smtClean="0"/>
          </a:p>
          <a:p>
            <a:r>
              <a:rPr lang="en-US" sz="2400" dirty="0" smtClean="0"/>
              <a:t>wire t; </a:t>
            </a:r>
          </a:p>
          <a:p>
            <a:r>
              <a:rPr lang="en-US" sz="2400" dirty="0" smtClean="0"/>
              <a:t>or3 </a:t>
            </a:r>
            <a:r>
              <a:rPr lang="en-US" sz="2400" dirty="0"/>
              <a:t>or3_0 </a:t>
            </a:r>
            <a:r>
              <a:rPr lang="en-US" sz="2400" dirty="0" smtClean="0"/>
              <a:t>(---------------------); </a:t>
            </a:r>
          </a:p>
          <a:p>
            <a:r>
              <a:rPr lang="en-US" sz="2400" dirty="0" smtClean="0"/>
              <a:t> </a:t>
            </a:r>
            <a:r>
              <a:rPr lang="en-US" sz="2400" dirty="0"/>
              <a:t>nor3 nor3_0 </a:t>
            </a:r>
            <a:r>
              <a:rPr lang="en-US" sz="2400" dirty="0" smtClean="0"/>
              <a:t>(-----------------------);</a:t>
            </a:r>
          </a:p>
          <a:p>
            <a:r>
              <a:rPr lang="en-US" sz="2400" dirty="0" smtClean="0"/>
              <a:t>endmodule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24000" y="381000"/>
            <a:ext cx="4953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mproc.v</a:t>
            </a:r>
            <a:r>
              <a:rPr lang="en-US" sz="4400" dirty="0"/>
              <a:t> Module </a:t>
            </a:r>
            <a:r>
              <a:rPr lang="en-US" sz="4400" dirty="0" smtClean="0"/>
              <a:t>2</a:t>
            </a:r>
            <a:endParaRPr lang="en-IN" sz="4400" dirty="0"/>
          </a:p>
          <a:p>
            <a:pPr algn="ctr"/>
            <a:endParaRPr lang="en-IN" sz="4400" dirty="0"/>
          </a:p>
        </p:txBody>
      </p:sp>
      <p:pic>
        <p:nvPicPr>
          <p:cNvPr id="6" name="Picture 5" descr="C:\Users\deept\OneDrive\Desktop\DDCO LAB  2020\DDCOLAB WEEK7\IMG_20201022_143854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71" r="27732"/>
          <a:stretch/>
        </p:blipFill>
        <p:spPr bwMode="auto">
          <a:xfrm rot="5400000">
            <a:off x="3657600" y="57150"/>
            <a:ext cx="1752600" cy="45339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5970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</TotalTime>
  <Words>1084</Words>
  <Application>Microsoft Office PowerPoint</Application>
  <PresentationFormat>On-screen Show (4:3)</PresentationFormat>
  <Paragraphs>237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Microprocessor Control Logic – 1 ALU Instructions A microprocessor’s control logic can be thought of as the control centre of the microprocessor.  The task in this assignment is to design the control logic, which is essentially a finite state machine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Deepti C</dc:creator>
  <cp:lastModifiedBy>Hi</cp:lastModifiedBy>
  <cp:revision>60</cp:revision>
  <dcterms:created xsi:type="dcterms:W3CDTF">2006-08-16T00:00:00Z</dcterms:created>
  <dcterms:modified xsi:type="dcterms:W3CDTF">2020-10-22T10:41:58Z</dcterms:modified>
</cp:coreProperties>
</file>

<file path=docProps/thumbnail.jpeg>
</file>